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14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  <p:sldMasterId id="2147483652" r:id="rId5"/>
    <p:sldMasterId id="2147483654" r:id="rId6"/>
    <p:sldMasterId id="2147483656" r:id="rId7"/>
    <p:sldMasterId id="2147483658" r:id="rId8"/>
    <p:sldMasterId id="2147483660" r:id="rId9"/>
    <p:sldMasterId id="2147483662" r:id="rId10"/>
    <p:sldMasterId id="2147483664" r:id="rId11"/>
    <p:sldMasterId id="2147483666" r:id="rId12"/>
    <p:sldMasterId id="2147483668" r:id="rId13"/>
    <p:sldMasterId id="2147483670" r:id="rId14"/>
    <p:sldMasterId id="2147483672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</p:sldIdLst>
  <p:sldSz cy="8229600" cx="14630400"/>
  <p:notesSz cx="8229600" cy="14630400"/>
  <p:embeddedFontLst>
    <p:embeddedFont>
      <p:font typeface="Spline Sans"/>
      <p:bold r:id="rId29"/>
    </p:embeddedFont>
    <p:embeddedFont>
      <p:font typeface="Barlow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LWZa8w2lvwR9QTThpB+PkYbVN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4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1" Type="http://schemas.openxmlformats.org/officeDocument/2006/relationships/theme" Target="theme/theme9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SplineSans-bold.fntdata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font" Target="fonts/Barlow-bold.fntdata"/><Relationship Id="rId30" Type="http://schemas.openxmlformats.org/officeDocument/2006/relationships/font" Target="fonts/Barlow-regular.fntdata"/><Relationship Id="rId11" Type="http://schemas.openxmlformats.org/officeDocument/2006/relationships/slideMaster" Target="slideMasters/slideMaster9.xml"/><Relationship Id="rId33" Type="http://schemas.openxmlformats.org/officeDocument/2006/relationships/font" Target="fonts/Barlow-boldItalic.fntdata"/><Relationship Id="rId10" Type="http://schemas.openxmlformats.org/officeDocument/2006/relationships/slideMaster" Target="slideMasters/slideMaster8.xml"/><Relationship Id="rId32" Type="http://schemas.openxmlformats.org/officeDocument/2006/relationships/font" Target="fonts/Barlow-italic.fntdata"/><Relationship Id="rId13" Type="http://schemas.openxmlformats.org/officeDocument/2006/relationships/slideMaster" Target="slideMasters/slideMaster11.xml"/><Relationship Id="rId12" Type="http://schemas.openxmlformats.org/officeDocument/2006/relationships/slideMaster" Target="slideMasters/slideMaster10.xml"/><Relationship Id="rId34" Type="http://customschemas.google.com/relationships/presentationmetadata" Target="metadata"/><Relationship Id="rId15" Type="http://schemas.openxmlformats.org/officeDocument/2006/relationships/slideMaster" Target="slideMasters/slideMaster13.xml"/><Relationship Id="rId14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theme" Target="../theme/theme9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<Relationship Id="rId5" Type="http://schemas.openxmlformats.org/officeDocument/2006/relationships/theme" Target="../theme/theme12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<Relationship Id="rId5" Type="http://schemas.openxmlformats.org/officeDocument/2006/relationships/theme" Target="../theme/theme6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8.xml"/></Relationships>
</file>

<file path=ppt/slideMasters/_rels/slideMaster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1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7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<Relationship Id="rId5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10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14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11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" name="Google Shape;10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" name="Google Shape;12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5" name="Google Shape;75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7" name="Google Shape;77;p3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2" name="Google Shape;82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4" name="Google Shape;84;p3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9" name="Google Shape;89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" name="Google Shape;24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" name="Google Shape;2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17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0" name="Google Shape;40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1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7" name="Google Shape;47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3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23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" name="Google Shape;54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5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" name="Google Shape;61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7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27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" name="Google Shape;68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9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6367320" y="3025080"/>
            <a:ext cx="7381440" cy="139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Zephyr Workshop – Kconfig + DeviceTree</a:t>
            </a:r>
            <a:endParaRPr b="0" sz="44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6367320" y="4801320"/>
            <a:ext cx="73814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Understanding how Zephyr RTOS configures features and hardware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/>
          <p:nvPr/>
        </p:nvSpPr>
        <p:spPr>
          <a:xfrm>
            <a:off x="834840" y="655920"/>
            <a:ext cx="430992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main.c – DeviceTree Usage</a:t>
            </a:r>
            <a:endParaRPr b="0" sz="27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834840" y="1458360"/>
            <a:ext cx="6291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834840" y="1908000"/>
            <a:ext cx="6291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Add the code from blinky led sample to main.c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2" name="Google Shape;2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760" y="1493280"/>
            <a:ext cx="6291000" cy="6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/>
          <p:nvPr/>
        </p:nvSpPr>
        <p:spPr>
          <a:xfrm>
            <a:off x="874800" y="689040"/>
            <a:ext cx="3887280" cy="485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Run the sample</a:t>
            </a:r>
            <a:endParaRPr b="0" sz="30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874800" y="1594440"/>
            <a:ext cx="6226920" cy="27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4355" lvl="0" marL="34308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Noto Sans Symbols"/>
              <a:buChar char="∙"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build and flash on nrf52dk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1332000" y="2031840"/>
            <a:ext cx="6226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files .dts and  _defconfig from the folder boards/nrf52dk generates the configuration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874800" y="3251610"/>
            <a:ext cx="62268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4355" lvl="0" marL="34308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Noto Sans Symbols"/>
              <a:buChar char="∙"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Check the file build/zephyr/.config 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874800" y="3592530"/>
            <a:ext cx="62268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4355" lvl="0" marL="34308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Noto Sans Symbols"/>
              <a:buChar char="∙"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Check the file build/zephyr/zephyr.dts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3" name="Google Shape;2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665" y="1594440"/>
            <a:ext cx="4282201" cy="570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/>
          <p:nvPr/>
        </p:nvSpPr>
        <p:spPr>
          <a:xfrm>
            <a:off x="880920" y="2625840"/>
            <a:ext cx="5594400" cy="69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Explore menuconfig</a:t>
            </a:r>
            <a:endParaRPr b="0" sz="44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880920" y="3828600"/>
            <a:ext cx="128678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Run: west build -t menuconfig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880920" y="4514760"/>
            <a:ext cx="128678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Enable or disable options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880920" y="5200920"/>
            <a:ext cx="128678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Compare output with build/zephyr/.config now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834854" y="655925"/>
            <a:ext cx="48114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37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Kconfig?</a:t>
            </a:r>
            <a:endParaRPr b="0" sz="4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834840" y="2030400"/>
            <a:ext cx="6291000" cy="24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Configuration system for: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834840" y="2418120"/>
            <a:ext cx="6291000" cy="24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Noto Sans Symbols"/>
              <a:buChar char="∙"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System features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34840" y="2720160"/>
            <a:ext cx="6291000" cy="24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Noto Sans Symbols"/>
              <a:buChar char="∙"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Drivers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834840" y="3022200"/>
            <a:ext cx="6291000" cy="24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Noto Sans Symbols"/>
              <a:buChar char="∙"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RTOS options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34840" y="3409920"/>
            <a:ext cx="6291000" cy="24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Options start with 'CONFIG_'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4" name="Google Shape;1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760" y="1493280"/>
            <a:ext cx="6291000" cy="6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974426" y="1086700"/>
            <a:ext cx="71733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Kconfig – How it Works</a:t>
            </a:r>
            <a:endParaRPr b="0" sz="44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920" y="3166200"/>
            <a:ext cx="4289040" cy="100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/>
          <p:nvPr/>
        </p:nvSpPr>
        <p:spPr>
          <a:xfrm>
            <a:off x="1132920" y="442476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prj.conf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132920" y="4925520"/>
            <a:ext cx="378576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CONFIG_PRINTK=y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0320" y="3166200"/>
            <a:ext cx="4289040" cy="100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/>
          <p:nvPr/>
        </p:nvSpPr>
        <p:spPr>
          <a:xfrm>
            <a:off x="5421960" y="442476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CMake + Kconfig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5421960" y="4925520"/>
            <a:ext cx="378576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Build system processing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7" name="Google Shape;1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9720" y="3166200"/>
            <a:ext cx="4289040" cy="100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/>
          <p:nvPr/>
        </p:nvSpPr>
        <p:spPr>
          <a:xfrm>
            <a:off x="9711720" y="442476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Header Files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9711720" y="4925520"/>
            <a:ext cx="378576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Generated configuration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880920" y="5863320"/>
            <a:ext cx="128678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 'west build -t menuconfig' to explore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834840" y="655920"/>
            <a:ext cx="344484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DeviceTree?</a:t>
            </a:r>
            <a:endParaRPr b="0" sz="27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834840" y="1458360"/>
            <a:ext cx="6291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Hardware description language that: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834840" y="1908000"/>
            <a:ext cx="6291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880" lvl="0" marL="34308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Noto Sans Symbols"/>
              <a:buChar char="∙"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Describes hardware layout and connections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834850" y="2272325"/>
            <a:ext cx="70791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880" lvl="0" marL="34308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Noto Sans Symbols"/>
              <a:buChar char="∙"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Used by Zephyr at build time to generate hardware abstraction code. 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834840" y="3257655"/>
            <a:ext cx="6291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880" lvl="0" marL="34308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000"/>
              <a:buFont typeface="Noto Sans Symbols"/>
              <a:buChar char="∙"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Files: *.dts (base), *.overlay (app-level override)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1" name="Google Shape;1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760" y="1493280"/>
            <a:ext cx="6291000" cy="6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7" name="Google Shape;1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/>
          <p:nvPr/>
        </p:nvSpPr>
        <p:spPr>
          <a:xfrm>
            <a:off x="880920" y="1781280"/>
            <a:ext cx="5606640" cy="69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DeviceTree Concepts</a:t>
            </a:r>
            <a:endParaRPr b="0" sz="44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880920" y="2858040"/>
            <a:ext cx="3564720" cy="1870560"/>
          </a:xfrm>
          <a:prstGeom prst="roundRect">
            <a:avLst>
              <a:gd fmla="val 20186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163160" y="314028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Nodes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1163160" y="3640680"/>
            <a:ext cx="300024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Hardware blocks (e.g., &amp;gpio0)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4698000" y="2858040"/>
            <a:ext cx="3564720" cy="1870560"/>
          </a:xfrm>
          <a:prstGeom prst="roundRect">
            <a:avLst>
              <a:gd fmla="val 20186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4979880" y="314028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Properties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979880" y="3640680"/>
            <a:ext cx="300024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Configuration data (pins, levels)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880920" y="4980600"/>
            <a:ext cx="7381440" cy="1467720"/>
          </a:xfrm>
          <a:prstGeom prst="roundRect">
            <a:avLst>
              <a:gd fmla="val 25727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1163160" y="526284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Labels &amp; Aliases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1163160" y="5763240"/>
            <a:ext cx="681732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Simplified code access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880920" y="1261440"/>
            <a:ext cx="10889280" cy="69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How Kconfig &amp; DeviceTree Work Together</a:t>
            </a:r>
            <a:endParaRPr b="0" sz="44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1762200" y="426420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Kconfig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880920" y="4764960"/>
            <a:ext cx="367848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Enables drivers (CONFIG_GPIO=y)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6" name="Google Shape;16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3400" y="2464200"/>
            <a:ext cx="4503600" cy="450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0480" y="4480920"/>
            <a:ext cx="376200" cy="470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/>
          <p:nvPr/>
        </p:nvSpPr>
        <p:spPr>
          <a:xfrm>
            <a:off x="9944640" y="294336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DeviceTree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9944640" y="3443760"/>
            <a:ext cx="3804120" cy="805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Defines hardware (LED on GPIO0, pin 13)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0" name="Google Shape;17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3400" y="2464200"/>
            <a:ext cx="4503600" cy="450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14960" y="3115440"/>
            <a:ext cx="376200" cy="470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/>
          <p:nvPr/>
        </p:nvSpPr>
        <p:spPr>
          <a:xfrm>
            <a:off x="9944640" y="558540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Application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9944640" y="6086160"/>
            <a:ext cx="380412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Uses enabled, defined hardware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4" name="Google Shape;17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3400" y="2464200"/>
            <a:ext cx="4503600" cy="450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14960" y="5846040"/>
            <a:ext cx="376200" cy="47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/>
          <p:nvPr/>
        </p:nvSpPr>
        <p:spPr>
          <a:xfrm>
            <a:off x="6367320" y="1121760"/>
            <a:ext cx="6328080" cy="69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Live Example – LED Blink</a:t>
            </a:r>
            <a:endParaRPr b="0" sz="44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6367320" y="2198520"/>
            <a:ext cx="251280" cy="1510200"/>
          </a:xfrm>
          <a:prstGeom prst="roundRect">
            <a:avLst>
              <a:gd fmla="val 150041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6870960" y="2450160"/>
            <a:ext cx="287928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Start with Hello World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6870960" y="2950920"/>
            <a:ext cx="687816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Base project structure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6744960" y="3897720"/>
            <a:ext cx="251280" cy="1510200"/>
          </a:xfrm>
          <a:prstGeom prst="roundRect">
            <a:avLst>
              <a:gd fmla="val 150041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7248240" y="414972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Edit Files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7248240" y="4650120"/>
            <a:ext cx="650052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prj.conf and main.c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7122600" y="5597280"/>
            <a:ext cx="251280" cy="1510200"/>
          </a:xfrm>
          <a:prstGeom prst="roundRect">
            <a:avLst>
              <a:gd fmla="val 150041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7626240" y="5848920"/>
            <a:ext cx="279684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Add app.overlay</a:t>
            </a:r>
            <a:endParaRPr b="0" sz="22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7626240" y="6349320"/>
            <a:ext cx="612288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Define LED alias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834840" y="655920"/>
            <a:ext cx="344484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prj.conf – Example</a:t>
            </a:r>
            <a:endParaRPr b="0" sz="27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842765" y="2089455"/>
            <a:ext cx="6291000" cy="480000"/>
          </a:xfrm>
          <a:prstGeom prst="roundRect">
            <a:avLst>
              <a:gd fmla="val 48406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834845" y="2089455"/>
            <a:ext cx="6306600" cy="480000"/>
          </a:xfrm>
          <a:prstGeom prst="roundRect">
            <a:avLst>
              <a:gd fmla="val 4841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990005" y="2205735"/>
            <a:ext cx="5996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CONFIG_GPIO=y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842765" y="3049095"/>
            <a:ext cx="62910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Enables the GPIO driver subsystem</a:t>
            </a:r>
            <a:endParaRPr b="0" sz="20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760" y="1493280"/>
            <a:ext cx="6291000" cy="62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9"/>
          <p:cNvSpPr/>
          <p:nvPr/>
        </p:nvSpPr>
        <p:spPr>
          <a:xfrm>
            <a:off x="6367320" y="2037240"/>
            <a:ext cx="5862960" cy="69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u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app.overlay – Example</a:t>
            </a:r>
            <a:endParaRPr b="0" sz="44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6367320" y="3114360"/>
            <a:ext cx="7381440" cy="2391480"/>
          </a:xfrm>
          <a:prstGeom prst="roundRect">
            <a:avLst>
              <a:gd fmla="val 15788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6355080" y="3114360"/>
            <a:ext cx="7406640" cy="2391480"/>
          </a:xfrm>
          <a:prstGeom prst="roundRect">
            <a:avLst>
              <a:gd fmla="val 157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6606720" y="3303000"/>
            <a:ext cx="6903000" cy="20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 {   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	aliases 	{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		  led0 = &amp;led0; 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	   };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6367320" y="5789160"/>
            <a:ext cx="7381440" cy="40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4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50" u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Defines hardware reference for LED</a:t>
            </a:r>
            <a:endParaRPr b="0" sz="195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2025-07-02T15:32:22Z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On-screen Show (16:9)</vt:lpwstr>
  </property>
  <property fmtid="{D5CDD505-2E9C-101B-9397-08002B2CF9AE}" pid="4" name="Slides">
    <vt:i4>12</vt:i4>
  </property>
</Properties>
</file>